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4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.xml"/>
  <Override ContentType="application/vnd.openxmlformats-officedocument.presentationml.slide+xml" PartName="/ppt/slides/slide2.xml"/>
  <Override ContentType="application/vnd.openxmlformats-officedocument.presentationml.slide+xml" PartName="/ppt/slides/slide3.xml"/>
  <Override ContentType="application/vnd.openxmlformats-officedocument.presentationml.slide+xml" PartName="/ppt/slides/slide6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</p:sldIdLst>
  <p:sldSz cy="51435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747775"/>
          </p15:clr>
        </p15:guide>
        <p15:guide id="2" pos="2880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1" Type="http://schemas.openxmlformats.org/officeDocument/2006/relationships/theme" Target="theme/theme2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11" Type="http://schemas.openxmlformats.org/officeDocument/2006/relationships/slide" Target="slides/slide6.xml"/><Relationship Id="rId10" Type="http://schemas.openxmlformats.org/officeDocument/2006/relationships/slide" Target="slides/slide5.xml"/><Relationship Id="rId12" Type="http://schemas.openxmlformats.org/officeDocument/2006/relationships/slide" Target="slides/slide7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1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g2bffd008233_0_53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g2bffd008233_0_53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g2c050735c58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0" name="Google Shape;60;g2c050735c58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2c050735c58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2c050735c58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g2c050735c58_2_58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9" name="Google Shape;79;g2c050735c58_2_58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g2c050735c58_2_9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8" name="Google Shape;98;g2c050735c58_2_9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4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2c050735c58_2_7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2c050735c58_2_7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2c050735c58_2_8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2c050735c58_2_8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0"/>
              </a:spcBef>
              <a:spcAft>
                <a:spcPts val="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0"/>
              </a:spcBef>
              <a:spcAft>
                <a:spcPts val="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2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rm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C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0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hyperlink" Target="https://github.com/lornalyu/QTM-Project" TargetMode="External"/><Relationship Id="rId4" Type="http://schemas.openxmlformats.org/officeDocument/2006/relationships/image" Target="../media/image9.png"/><Relationship Id="rId5" Type="http://schemas.openxmlformats.org/officeDocument/2006/relationships/image" Target="../media/image4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2.png"/><Relationship Id="rId4" Type="http://schemas.openxmlformats.org/officeDocument/2006/relationships/image" Target="../media/image11.png"/><Relationship Id="rId5" Type="http://schemas.openxmlformats.org/officeDocument/2006/relationships/hyperlink" Target="https://github.com/kkraoj/damaged_structures_detector" TargetMode="External"/><Relationship Id="rId6" Type="http://schemas.openxmlformats.org/officeDocument/2006/relationships/hyperlink" Target="https://github.com/kkraoj/damaged_structures_detector" TargetMode="Externa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.png"/><Relationship Id="rId4" Type="http://schemas.openxmlformats.org/officeDocument/2006/relationships/image" Target="../media/image2.png"/><Relationship Id="rId5" Type="http://schemas.openxmlformats.org/officeDocument/2006/relationships/hyperlink" Target="https://github.com/loosgagnet/Building-detection-and-roof-type-recognition" TargetMode="Externa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5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8.png"/><Relationship Id="rId4" Type="http://schemas.openxmlformats.org/officeDocument/2006/relationships/image" Target="../media/image3.jp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56" name="Google Shape;56;p1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566"/>
            <a:ext cx="9144000" cy="5142368"/>
          </a:xfrm>
          <a:prstGeom prst="rect">
            <a:avLst/>
          </a:prstGeom>
          <a:noFill/>
          <a:ln>
            <a:noFill/>
          </a:ln>
        </p:spPr>
      </p:pic>
      <p:sp>
        <p:nvSpPr>
          <p:cNvPr id="57" name="Google Shape;57;p13"/>
          <p:cNvSpPr txBox="1"/>
          <p:nvPr/>
        </p:nvSpPr>
        <p:spPr>
          <a:xfrm>
            <a:off x="7160175" y="4145100"/>
            <a:ext cx="1617600" cy="29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, Helen Jin</a:t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GitHub README</a:t>
            </a:r>
            <a:endParaRPr/>
          </a:p>
        </p:txBody>
      </p:sp>
      <p:sp>
        <p:nvSpPr>
          <p:cNvPr id="63" name="Google Shape;63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​​</a:t>
            </a:r>
            <a:r>
              <a:rPr lang="zh-CN" u="sng">
                <a:solidFill>
                  <a:schemeClr val="hlink"/>
                </a:solidFill>
                <a:hlinkClick r:id="rId3"/>
              </a:rPr>
              <a:t>https://github.com/lornalyu/QTM-Project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64" name="Google Shape;64;p1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0875" y="1684325"/>
            <a:ext cx="3305600" cy="3265298"/>
          </a:xfrm>
          <a:prstGeom prst="rect">
            <a:avLst/>
          </a:prstGeom>
          <a:noFill/>
          <a:ln>
            <a:noFill/>
          </a:ln>
        </p:spPr>
      </p:pic>
      <p:pic>
        <p:nvPicPr>
          <p:cNvPr id="65" name="Google Shape;65;p1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872125" y="1711725"/>
            <a:ext cx="4389248" cy="32104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Where we get CNN model from </a:t>
            </a:r>
            <a:endParaRPr/>
          </a:p>
        </p:txBody>
      </p:sp>
      <p:sp>
        <p:nvSpPr>
          <p:cNvPr id="71" name="Google Shape;71;p1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72" name="Google Shape;72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3325" y="1152475"/>
            <a:ext cx="6144824" cy="3149000"/>
          </a:xfrm>
          <a:prstGeom prst="rect">
            <a:avLst/>
          </a:prstGeom>
          <a:noFill/>
          <a:ln>
            <a:noFill/>
          </a:ln>
        </p:spPr>
      </p:pic>
      <p:sp>
        <p:nvSpPr>
          <p:cNvPr id="73" name="Google Shape;73;p15"/>
          <p:cNvSpPr/>
          <p:nvPr/>
        </p:nvSpPr>
        <p:spPr>
          <a:xfrm>
            <a:off x="1992800" y="2904975"/>
            <a:ext cx="1465500" cy="1396500"/>
          </a:xfrm>
          <a:prstGeom prst="rect">
            <a:avLst/>
          </a:prstGeom>
          <a:noFill/>
          <a:ln cap="flat" cmpd="sng" w="76200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pic>
        <p:nvPicPr>
          <p:cNvPr id="74" name="Google Shape;74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450138" y="1440450"/>
            <a:ext cx="2611024" cy="2100551"/>
          </a:xfrm>
          <a:prstGeom prst="rect">
            <a:avLst/>
          </a:prstGeom>
          <a:noFill/>
          <a:ln>
            <a:noFill/>
          </a:ln>
        </p:spPr>
      </p:pic>
      <p:sp>
        <p:nvSpPr>
          <p:cNvPr id="75" name="Google Shape;75;p15"/>
          <p:cNvSpPr txBox="1"/>
          <p:nvPr/>
        </p:nvSpPr>
        <p:spPr>
          <a:xfrm>
            <a:off x="6717188" y="3541000"/>
            <a:ext cx="2076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1100" u="sng">
                <a:solidFill>
                  <a:schemeClr val="accent5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https://github.com/kkraoj/damaged_structures_detector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76" name="Google Shape;76;p15"/>
          <p:cNvSpPr txBox="1"/>
          <p:nvPr/>
        </p:nvSpPr>
        <p:spPr>
          <a:xfrm>
            <a:off x="6242300" y="713525"/>
            <a:ext cx="3192600" cy="304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(</a:t>
            </a:r>
            <a:r>
              <a:rPr lang="zh-CN" sz="1500"/>
              <a:t>D</a:t>
            </a:r>
            <a:r>
              <a:rPr lang="zh-CN" sz="1500">
                <a:uFill>
                  <a:noFill/>
                </a:uFill>
                <a:hlinkClick r:id="rId6"/>
              </a:rPr>
              <a:t>amaged_structures_detector</a:t>
            </a:r>
            <a:r>
              <a:rPr lang="zh-CN" sz="1500"/>
              <a:t>)</a:t>
            </a:r>
            <a:endParaRPr sz="1500"/>
          </a:p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100"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6"/>
          <p:cNvSpPr txBox="1"/>
          <p:nvPr>
            <p:ph type="title"/>
          </p:nvPr>
        </p:nvSpPr>
        <p:spPr>
          <a:xfrm>
            <a:off x="311700" y="445000"/>
            <a:ext cx="28842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Model and Datase </a:t>
            </a:r>
            <a:endParaRPr/>
          </a:p>
        </p:txBody>
      </p:sp>
      <p:sp>
        <p:nvSpPr>
          <p:cNvPr id="82" name="Google Shape;82;p16"/>
          <p:cNvSpPr txBox="1"/>
          <p:nvPr>
            <p:ph idx="1" type="body"/>
          </p:nvPr>
        </p:nvSpPr>
        <p:spPr>
          <a:xfrm>
            <a:off x="311700" y="1301713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Data Set:</a:t>
            </a:r>
            <a:endParaRPr/>
          </a:p>
          <a:p>
            <a:pPr indent="0" lvl="0" marL="0" rtl="0" algn="l">
              <a:spcBef>
                <a:spcPts val="1200"/>
              </a:spcBef>
              <a:spcAft>
                <a:spcPts val="1200"/>
              </a:spcAft>
              <a:buNone/>
            </a:pPr>
            <a:r>
              <a:rPr lang="zh-CN"/>
              <a:t>Roof Types DataSet </a:t>
            </a:r>
            <a:r>
              <a:rPr lang="zh-CN"/>
              <a:t>(labeled) </a:t>
            </a:r>
            <a:endParaRPr/>
          </a:p>
        </p:txBody>
      </p:sp>
      <p:pic>
        <p:nvPicPr>
          <p:cNvPr id="83" name="Google Shape;83;p1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21875" y="2403986"/>
            <a:ext cx="1238825" cy="1238802"/>
          </a:xfrm>
          <a:prstGeom prst="rect">
            <a:avLst/>
          </a:prstGeom>
          <a:noFill/>
          <a:ln>
            <a:noFill/>
          </a:ln>
        </p:spPr>
      </p:pic>
      <p:pic>
        <p:nvPicPr>
          <p:cNvPr id="84" name="Google Shape;84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929275" y="2403975"/>
            <a:ext cx="1137100" cy="1137100"/>
          </a:xfrm>
          <a:prstGeom prst="rect">
            <a:avLst/>
          </a:prstGeom>
          <a:noFill/>
          <a:ln>
            <a:noFill/>
          </a:ln>
        </p:spPr>
      </p:pic>
      <p:sp>
        <p:nvSpPr>
          <p:cNvPr id="85" name="Google Shape;85;p16"/>
          <p:cNvSpPr txBox="1"/>
          <p:nvPr/>
        </p:nvSpPr>
        <p:spPr>
          <a:xfrm>
            <a:off x="2117275" y="3817625"/>
            <a:ext cx="1238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Gables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6" name="Google Shape;86;p16"/>
          <p:cNvSpPr txBox="1"/>
          <p:nvPr/>
        </p:nvSpPr>
        <p:spPr>
          <a:xfrm>
            <a:off x="421925" y="3748775"/>
            <a:ext cx="12387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Flat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7" name="Google Shape;87;p16"/>
          <p:cNvSpPr txBox="1"/>
          <p:nvPr/>
        </p:nvSpPr>
        <p:spPr>
          <a:xfrm>
            <a:off x="311700" y="4370775"/>
            <a:ext cx="31329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200" u="sng">
                <a:solidFill>
                  <a:srgbClr val="0097A7"/>
                </a:solidFill>
                <a:hlinkClick r:id="rId5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https://github.com/loosgagnet/Building-detection-and-roof-type-recognition</a:t>
            </a:r>
            <a:endParaRPr sz="12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000">
              <a:solidFill>
                <a:srgbClr val="595959"/>
              </a:solidFill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8" name="Google Shape;88;p16"/>
          <p:cNvSpPr txBox="1"/>
          <p:nvPr/>
        </p:nvSpPr>
        <p:spPr>
          <a:xfrm>
            <a:off x="3993000" y="3897813"/>
            <a:ext cx="4839300" cy="27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Model Name: Resnet (Residual Network)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89" name="Google Shape;89;p16"/>
          <p:cNvSpPr txBox="1"/>
          <p:nvPr/>
        </p:nvSpPr>
        <p:spPr>
          <a:xfrm>
            <a:off x="4007700" y="1209475"/>
            <a:ext cx="48099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Number of Classes: 2 (balanced)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0" name="Google Shape;90;p16"/>
          <p:cNvSpPr txBox="1"/>
          <p:nvPr/>
        </p:nvSpPr>
        <p:spPr>
          <a:xfrm>
            <a:off x="4042500" y="2775500"/>
            <a:ext cx="4892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Epoch: 20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1" name="Google Shape;91;p16"/>
          <p:cNvSpPr txBox="1"/>
          <p:nvPr/>
        </p:nvSpPr>
        <p:spPr>
          <a:xfrm>
            <a:off x="4007700" y="1665750"/>
            <a:ext cx="50172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Train: 200, Validation: 24, (Test: 32)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2" name="Google Shape;92;p16"/>
          <p:cNvSpPr txBox="1"/>
          <p:nvPr/>
        </p:nvSpPr>
        <p:spPr>
          <a:xfrm>
            <a:off x="4000950" y="2340888"/>
            <a:ext cx="49758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Training</a:t>
            </a:r>
            <a:r>
              <a:rPr lang="zh-CN" sz="1800">
                <a:solidFill>
                  <a:schemeClr val="dk2"/>
                </a:solidFill>
              </a:rPr>
              <a:t> criterion: Cross Entropy Loss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3" name="Google Shape;93;p16"/>
          <p:cNvSpPr txBox="1"/>
          <p:nvPr/>
        </p:nvSpPr>
        <p:spPr>
          <a:xfrm>
            <a:off x="3966300" y="4283363"/>
            <a:ext cx="50034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Layers: 18 (Resnet18)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4" name="Google Shape;94;p16"/>
          <p:cNvSpPr txBox="1"/>
          <p:nvPr/>
        </p:nvSpPr>
        <p:spPr>
          <a:xfrm>
            <a:off x="4027350" y="3217575"/>
            <a:ext cx="49230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 sz="1800">
                <a:solidFill>
                  <a:schemeClr val="dk2"/>
                </a:solidFill>
              </a:rPr>
              <a:t>Batch Size: 10 </a:t>
            </a:r>
            <a:endParaRPr sz="1800">
              <a:solidFill>
                <a:schemeClr val="dk2"/>
              </a:solidFill>
            </a:endParaRPr>
          </a:p>
        </p:txBody>
      </p:sp>
      <p:sp>
        <p:nvSpPr>
          <p:cNvPr id="95" name="Google Shape;95;p16"/>
          <p:cNvSpPr txBox="1"/>
          <p:nvPr/>
        </p:nvSpPr>
        <p:spPr>
          <a:xfrm>
            <a:off x="3966150" y="625800"/>
            <a:ext cx="51003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zh-CN" sz="2000">
                <a:solidFill>
                  <a:schemeClr val="dk1"/>
                </a:solidFill>
              </a:rPr>
              <a:t>Current Task: Roof Type Classification</a:t>
            </a:r>
            <a:endParaRPr sz="1000">
              <a:solidFill>
                <a:schemeClr val="dk2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Result</a:t>
            </a:r>
            <a:endParaRPr/>
          </a:p>
        </p:txBody>
      </p:sp>
      <p:sp>
        <p:nvSpPr>
          <p:cNvPr id="101" name="Google Shape;101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02" name="Google Shape;102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24275" y="1017725"/>
            <a:ext cx="4105249" cy="32783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3" name="Google Shape;103;p17"/>
          <p:cNvPicPr preferRelativeResize="0"/>
          <p:nvPr/>
        </p:nvPicPr>
        <p:blipFill rotWithShape="1">
          <a:blip r:embed="rId4">
            <a:alphaModFix/>
          </a:blip>
          <a:srcRect b="0" l="0" r="0" t="2419"/>
          <a:stretch/>
        </p:blipFill>
        <p:spPr>
          <a:xfrm>
            <a:off x="4572000" y="1079950"/>
            <a:ext cx="4105249" cy="32174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7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Google Shape;108;p18"/>
          <p:cNvSpPr txBox="1"/>
          <p:nvPr>
            <p:ph type="title"/>
          </p:nvPr>
        </p:nvSpPr>
        <p:spPr>
          <a:xfrm>
            <a:off x="698825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Result</a:t>
            </a:r>
            <a:endParaRPr/>
          </a:p>
        </p:txBody>
      </p:sp>
      <p:sp>
        <p:nvSpPr>
          <p:cNvPr id="109" name="Google Shape;109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0" name="Google Shape;110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87550" y="366962"/>
            <a:ext cx="5159150" cy="4409574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9"/>
          <p:cNvSpPr txBox="1"/>
          <p:nvPr>
            <p:ph type="title"/>
          </p:nvPr>
        </p:nvSpPr>
        <p:spPr>
          <a:xfrm>
            <a:off x="2149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 fontScale="90000"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zh-CN"/>
              <a:t>Other Cool Graphs: </a:t>
            </a:r>
            <a:endParaRPr/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116" name="Google Shape;116;p19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rm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1200"/>
              </a:spcAft>
              <a:buNone/>
            </a:pPr>
            <a:r>
              <a:t/>
            </a:r>
            <a:endParaRPr/>
          </a:p>
        </p:txBody>
      </p:sp>
      <p:pic>
        <p:nvPicPr>
          <p:cNvPr id="117" name="Google Shape;117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4900" y="1469250"/>
            <a:ext cx="2815325" cy="2915226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544194" y="516500"/>
            <a:ext cx="5288105" cy="38679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4285F4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